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0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082451-2C6E-4FE1-A074-E18A0E83EDFA}" type="datetimeFigureOut">
              <a:rPr lang="es-MX" smtClean="0"/>
              <a:pPr/>
              <a:t>18/01/2014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E790C0-32A6-4BA4-BAEF-29C9A4B8E820}"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82451-2C6E-4FE1-A074-E18A0E83EDFA}" type="datetimeFigureOut">
              <a:rPr lang="es-MX" smtClean="0"/>
              <a:pPr/>
              <a:t>18/01/2014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790C0-32A6-4BA4-BAEF-29C9A4B8E820}"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04_g.jpg"/>
          <p:cNvPicPr>
            <a:picLocks noChangeAspect="1"/>
          </p:cNvPicPr>
          <p:nvPr/>
        </p:nvPicPr>
        <p:blipFill>
          <a:blip r:embed="rId2" cstate="print"/>
          <a:stretch>
            <a:fillRect/>
          </a:stretch>
        </p:blipFill>
        <p:spPr>
          <a:xfrm>
            <a:off x="2195736" y="1772816"/>
            <a:ext cx="4831804" cy="3327356"/>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2" name="1 Título"/>
          <p:cNvSpPr>
            <a:spLocks noGrp="1"/>
          </p:cNvSpPr>
          <p:nvPr>
            <p:ph type="ctrTitle"/>
          </p:nvPr>
        </p:nvSpPr>
        <p:spPr>
          <a:xfrm>
            <a:off x="683568" y="836712"/>
            <a:ext cx="7772400" cy="1470025"/>
          </a:xfrm>
        </p:spPr>
        <p:txBody>
          <a:bodyPr/>
          <a:lstStyle/>
          <a:p>
            <a:r>
              <a:rPr lang="es-MX" dirty="0" smtClean="0"/>
              <a:t>Actitudes y relaciones familiares</a:t>
            </a:r>
            <a:endParaRPr lang="es-MX" dirty="0"/>
          </a:p>
        </p:txBody>
      </p:sp>
      <p:sp>
        <p:nvSpPr>
          <p:cNvPr id="3" name="2 Subtítulo"/>
          <p:cNvSpPr>
            <a:spLocks noGrp="1"/>
          </p:cNvSpPr>
          <p:nvPr>
            <p:ph type="subTitle" idx="1"/>
          </p:nvPr>
        </p:nvSpPr>
        <p:spPr>
          <a:xfrm>
            <a:off x="1475656" y="4797152"/>
            <a:ext cx="6400800" cy="1752600"/>
          </a:xfrm>
        </p:spPr>
        <p:txBody>
          <a:bodyPr/>
          <a:lstStyle/>
          <a:p>
            <a:r>
              <a:rPr lang="es-MX" dirty="0" smtClean="0">
                <a:solidFill>
                  <a:schemeClr val="tx2">
                    <a:lumMod val="75000"/>
                  </a:schemeClr>
                </a:solidFill>
              </a:rPr>
              <a:t>Psicología del Adolescente</a:t>
            </a:r>
          </a:p>
          <a:p>
            <a:r>
              <a:rPr lang="es-MX" dirty="0" smtClean="0">
                <a:solidFill>
                  <a:schemeClr val="tx2">
                    <a:lumMod val="75000"/>
                  </a:schemeClr>
                </a:solidFill>
              </a:rPr>
              <a:t>Valeria Sosa Mendoza</a:t>
            </a:r>
          </a:p>
          <a:p>
            <a:r>
              <a:rPr lang="es-MX" dirty="0" smtClean="0">
                <a:solidFill>
                  <a:schemeClr val="tx2">
                    <a:lumMod val="75000"/>
                  </a:schemeClr>
                </a:solidFill>
              </a:rPr>
              <a:t>5 de diciembre de 2013</a:t>
            </a:r>
            <a:endParaRPr lang="es-MX"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err="1" smtClean="0"/>
              <a:t>Schuman</a:t>
            </a:r>
            <a:r>
              <a:rPr lang="es-MX" dirty="0" smtClean="0"/>
              <a:t> , </a:t>
            </a:r>
            <a:r>
              <a:rPr lang="es-MX" dirty="0" err="1" smtClean="0"/>
              <a:t>Shoemaker</a:t>
            </a:r>
            <a:r>
              <a:rPr lang="es-MX" dirty="0" smtClean="0"/>
              <a:t> y </a:t>
            </a:r>
            <a:r>
              <a:rPr lang="es-MX" dirty="0" err="1" smtClean="0"/>
              <a:t>Moelis</a:t>
            </a:r>
            <a:r>
              <a:rPr lang="es-MX" dirty="0" smtClean="0"/>
              <a:t> (1962)</a:t>
            </a:r>
            <a:endParaRPr lang="es-MX" dirty="0"/>
          </a:p>
        </p:txBody>
      </p:sp>
      <p:sp>
        <p:nvSpPr>
          <p:cNvPr id="3" name="2 Marcador de contenido"/>
          <p:cNvSpPr>
            <a:spLocks noGrp="1"/>
          </p:cNvSpPr>
          <p:nvPr>
            <p:ph idx="1"/>
          </p:nvPr>
        </p:nvSpPr>
        <p:spPr/>
        <p:txBody>
          <a:bodyPr/>
          <a:lstStyle/>
          <a:p>
            <a:pPr algn="just"/>
            <a:r>
              <a:rPr lang="es-MX" dirty="0" smtClean="0"/>
              <a:t>Informan que los padres de niños con problemas de conducta tienden a mostrar significativamente más hostilidad y rechazo hacia sus niños que los padres de niños cuyo comportamiento sigue patrones más normales.</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Musen</a:t>
            </a:r>
            <a:r>
              <a:rPr lang="es-MX" dirty="0" smtClean="0"/>
              <a:t> et al (1963)</a:t>
            </a:r>
            <a:endParaRPr lang="es-MX" dirty="0"/>
          </a:p>
        </p:txBody>
      </p:sp>
      <p:sp>
        <p:nvSpPr>
          <p:cNvPr id="3" name="2 Marcador de contenido"/>
          <p:cNvSpPr>
            <a:spLocks noGrp="1"/>
          </p:cNvSpPr>
          <p:nvPr>
            <p:ph idx="1"/>
          </p:nvPr>
        </p:nvSpPr>
        <p:spPr/>
        <p:txBody>
          <a:bodyPr/>
          <a:lstStyle/>
          <a:p>
            <a:pPr algn="just"/>
            <a:r>
              <a:rPr lang="es-MX" dirty="0" smtClean="0"/>
              <a:t>En un estudio comparativo de niños italianos y estadounidenses observaba que, independientemente de la localidad, los muchachos  que recibían un afecto paterno insuficiente tendían a sentirse rechazados e infelices.</a:t>
            </a: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Indulgencia exagerada</a:t>
            </a:r>
            <a:endParaRPr lang="es-MX" dirty="0"/>
          </a:p>
        </p:txBody>
      </p:sp>
      <p:sp>
        <p:nvSpPr>
          <p:cNvPr id="3" name="2 Marcador de contenido"/>
          <p:cNvSpPr>
            <a:spLocks noGrp="1"/>
          </p:cNvSpPr>
          <p:nvPr>
            <p:ph idx="1"/>
          </p:nvPr>
        </p:nvSpPr>
        <p:spPr/>
        <p:txBody>
          <a:bodyPr/>
          <a:lstStyle/>
          <a:p>
            <a:pPr algn="just"/>
            <a:r>
              <a:rPr lang="es-MX" dirty="0" smtClean="0"/>
              <a:t>Las relaciones paternas extremosas tienden a provocar efectos desafortunados sobre la conducta y el desarrollo del adolescente.</a:t>
            </a:r>
          </a:p>
          <a:p>
            <a:pPr algn="just"/>
            <a:r>
              <a:rPr lang="es-MX" dirty="0" smtClean="0"/>
              <a:t>Un cierto grado de indulgencia hace mucho más fácil el ajuste de un adolescente y le proporciona un sentido real de seguridad, tolerancia, independencia personal y emancipación gradual.</a:t>
            </a: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217443"/>
          </a:xfrm>
        </p:spPr>
        <p:txBody>
          <a:bodyPr/>
          <a:lstStyle/>
          <a:p>
            <a:pPr algn="just"/>
            <a:r>
              <a:rPr lang="es-MX" dirty="0" smtClean="0"/>
              <a:t>El adolescente que ha recibido demasiada indulgencia encentra grandes dificultades para separarse de sus padres.</a:t>
            </a:r>
          </a:p>
          <a:p>
            <a:pPr algn="just"/>
            <a:endParaRPr lang="es-MX" dirty="0" smtClean="0"/>
          </a:p>
          <a:p>
            <a:pPr algn="just"/>
            <a:r>
              <a:rPr lang="es-MX" dirty="0" smtClean="0"/>
              <a:t>Una relación familiar enferma también puede surgir ente un niño y un padre cuando este último utiliza de modo egoísta al niño como un sustituto emocional para la decepción en las realidades del matrimonio.</a:t>
            </a: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clima psicológico en el hogar</a:t>
            </a:r>
            <a:endParaRPr lang="es-MX" dirty="0"/>
          </a:p>
        </p:txBody>
      </p:sp>
      <p:sp>
        <p:nvSpPr>
          <p:cNvPr id="3" name="2 Marcador de contenido"/>
          <p:cNvSpPr>
            <a:spLocks noGrp="1"/>
          </p:cNvSpPr>
          <p:nvPr>
            <p:ph idx="1"/>
          </p:nvPr>
        </p:nvSpPr>
        <p:spPr/>
        <p:txBody>
          <a:bodyPr/>
          <a:lstStyle/>
          <a:p>
            <a:pPr algn="just"/>
            <a:r>
              <a:rPr lang="es-MX" dirty="0" smtClean="0"/>
              <a:t>Como el adolescente está estrechamente vinculado con su historial hogareño,  como el hogar ejerce una gran influencia sobre su conducta inmediata, así como sobre el curso y la naturaleza de su desarrollo general físico y psicológico.</a:t>
            </a:r>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Balwin</a:t>
            </a:r>
            <a:r>
              <a:rPr lang="es-MX" dirty="0" smtClean="0"/>
              <a:t>, </a:t>
            </a:r>
            <a:r>
              <a:rPr lang="es-MX" dirty="0" err="1" smtClean="0"/>
              <a:t>Kslhorn</a:t>
            </a:r>
            <a:r>
              <a:rPr lang="es-MX" dirty="0" smtClean="0"/>
              <a:t> y </a:t>
            </a:r>
            <a:r>
              <a:rPr lang="es-MX" dirty="0" err="1" smtClean="0"/>
              <a:t>Breese</a:t>
            </a:r>
            <a:r>
              <a:rPr lang="es-MX" dirty="0" smtClean="0"/>
              <a:t> (1945)</a:t>
            </a:r>
            <a:endParaRPr lang="es-MX" dirty="0"/>
          </a:p>
        </p:txBody>
      </p:sp>
      <p:sp>
        <p:nvSpPr>
          <p:cNvPr id="3" name="2 Marcador de contenido"/>
          <p:cNvSpPr>
            <a:spLocks noGrp="1"/>
          </p:cNvSpPr>
          <p:nvPr>
            <p:ph idx="1"/>
          </p:nvPr>
        </p:nvSpPr>
        <p:spPr/>
        <p:txBody>
          <a:bodyPr>
            <a:normAutofit lnSpcReduction="10000"/>
          </a:bodyPr>
          <a:lstStyle/>
          <a:p>
            <a:pPr algn="just"/>
            <a:r>
              <a:rPr lang="es-MX" dirty="0" smtClean="0"/>
              <a:t>Postulan 3 categorías principales de conducta paterna: de rechazo, de aceptación y casual. Cada una de las 3 puede volverse a clasificar a su vez en diversas </a:t>
            </a:r>
            <a:r>
              <a:rPr lang="es-MX" dirty="0" err="1" smtClean="0"/>
              <a:t>subcategorías</a:t>
            </a:r>
            <a:r>
              <a:rPr lang="es-MX" dirty="0" smtClean="0"/>
              <a:t>.</a:t>
            </a:r>
          </a:p>
          <a:p>
            <a:pPr algn="just"/>
            <a:r>
              <a:rPr lang="es-MX" dirty="0" err="1" smtClean="0"/>
              <a:t>Balwin</a:t>
            </a:r>
            <a:r>
              <a:rPr lang="es-MX" dirty="0" smtClean="0"/>
              <a:t> y sus colaboradores describen al padre </a:t>
            </a:r>
            <a:r>
              <a:rPr lang="es-MX" dirty="0" err="1" smtClean="0"/>
              <a:t>rechazante</a:t>
            </a:r>
            <a:r>
              <a:rPr lang="es-MX" dirty="0" smtClean="0"/>
              <a:t> como aquel que, en sus relaciones con su hijo o hija, es “consistentemente hostil, poco afectuoso, desaprobador y emocionalmente distante”.</a:t>
            </a:r>
            <a:endParaRPr lang="es-MX"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La forma real de rechazo que adoptan los padres  puede ser de dos categorías; el activo y manifiesto, y el indiferente. El padre indiferente ignora a sus niños y se relaciona con ellos lo menos que pueda.</a:t>
            </a:r>
          </a:p>
          <a:p>
            <a:endParaRPr lang="es-MX" dirty="0"/>
          </a:p>
          <a:p>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289451"/>
          </a:xfrm>
        </p:spPr>
        <p:txBody>
          <a:bodyPr/>
          <a:lstStyle/>
          <a:p>
            <a:pPr algn="just"/>
            <a:r>
              <a:rPr lang="es-MX" dirty="0" err="1" smtClean="0"/>
              <a:t>Balwin</a:t>
            </a:r>
            <a:r>
              <a:rPr lang="es-MX" dirty="0" smtClean="0"/>
              <a:t> y sus colaboradores denominan la conducta paterna de aceptación, puede clasificarse a su vez como, democrático, indulgente o democrático-indulgente.</a:t>
            </a:r>
          </a:p>
          <a:p>
            <a:pPr algn="just"/>
            <a:endParaRPr lang="es-MX" dirty="0" smtClean="0"/>
          </a:p>
          <a:p>
            <a:pPr algn="just"/>
            <a:r>
              <a:rPr lang="es-MX" dirty="0" smtClean="0"/>
              <a:t>El hogar democrático es aquel en el que ocurre  un buen ajuste sin que al niño se le dé una atención desmedida , se valora la libertad, la democracia y el respeto.</a:t>
            </a:r>
            <a:endParaRPr lang="es-MX"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Los papeles relativos de la madre y </a:t>
            </a:r>
            <a:r>
              <a:rPr lang="es-MX" smtClean="0"/>
              <a:t>el padre.</a:t>
            </a:r>
            <a:endParaRPr lang="es-MX" dirty="0"/>
          </a:p>
        </p:txBody>
      </p:sp>
      <p:sp>
        <p:nvSpPr>
          <p:cNvPr id="3" name="2 Marcador de contenido"/>
          <p:cNvSpPr>
            <a:spLocks noGrp="1"/>
          </p:cNvSpPr>
          <p:nvPr>
            <p:ph idx="1"/>
          </p:nvPr>
        </p:nvSpPr>
        <p:spPr/>
        <p:txBody>
          <a:bodyPr/>
          <a:lstStyle/>
          <a:p>
            <a:pPr algn="just"/>
            <a:r>
              <a:rPr lang="es-MX" dirty="0" smtClean="0"/>
              <a:t>Aunque ambos padres son necesarios idealmente para el adolescente en desarrollo, es necesario examinar la influencia relativa de la madre en comparación con el padre y  averiguar quién de los dos ejerce mayor influencia.</a:t>
            </a:r>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Alcorn</a:t>
            </a:r>
            <a:r>
              <a:rPr lang="es-MX" dirty="0" smtClean="0"/>
              <a:t> (1962)</a:t>
            </a:r>
            <a:endParaRPr lang="es-MX" dirty="0"/>
          </a:p>
        </p:txBody>
      </p:sp>
      <p:sp>
        <p:nvSpPr>
          <p:cNvPr id="3" name="2 Marcador de contenido"/>
          <p:cNvSpPr>
            <a:spLocks noGrp="1"/>
          </p:cNvSpPr>
          <p:nvPr>
            <p:ph idx="1"/>
          </p:nvPr>
        </p:nvSpPr>
        <p:spPr/>
        <p:txBody>
          <a:bodyPr/>
          <a:lstStyle/>
          <a:p>
            <a:pPr algn="just"/>
            <a:r>
              <a:rPr lang="es-MX" dirty="0" smtClean="0"/>
              <a:t>Afirma que aunque la madre es la figura principal en la vida del niño hasta los 10 años de edad, de los 10 a los 16 años de edad se vuelve cuando menos igual de importante, con gran posibilidad de que su influencia a largo plazo sobrepase a la de la madre. </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familia-apoyo-y-fortaleza.jpg"/>
          <p:cNvPicPr>
            <a:picLocks noChangeAspect="1"/>
          </p:cNvPicPr>
          <p:nvPr/>
        </p:nvPicPr>
        <p:blipFill>
          <a:blip r:embed="rId2" cstate="print"/>
          <a:stretch>
            <a:fillRect/>
          </a:stretch>
        </p:blipFill>
        <p:spPr>
          <a:xfrm>
            <a:off x="5761520" y="4600354"/>
            <a:ext cx="3382480" cy="2257646"/>
          </a:xfrm>
          <a:prstGeom prst="rect">
            <a:avLst/>
          </a:prstGeom>
          <a:effectLst>
            <a:softEdge rad="317500"/>
          </a:effectLst>
          <a:scene3d>
            <a:camera prst="orthographicFront"/>
            <a:lightRig rig="threePt" dir="t"/>
          </a:scene3d>
          <a:sp3d>
            <a:bevelT w="114300" prst="hardEdge"/>
          </a:sp3d>
        </p:spPr>
      </p:pic>
      <p:sp>
        <p:nvSpPr>
          <p:cNvPr id="2" name="1 Título"/>
          <p:cNvSpPr>
            <a:spLocks noGrp="1"/>
          </p:cNvSpPr>
          <p:nvPr>
            <p:ph type="title"/>
          </p:nvPr>
        </p:nvSpPr>
        <p:spPr/>
        <p:txBody>
          <a:bodyPr/>
          <a:lstStyle/>
          <a:p>
            <a:r>
              <a:rPr lang="es-MX" dirty="0" smtClean="0"/>
              <a:t>La función psicológica del </a:t>
            </a:r>
            <a:r>
              <a:rPr lang="es-MX" dirty="0" smtClean="0"/>
              <a:t>hogar.</a:t>
            </a:r>
            <a:endParaRPr lang="es-MX" dirty="0"/>
          </a:p>
        </p:txBody>
      </p:sp>
      <p:sp>
        <p:nvSpPr>
          <p:cNvPr id="3" name="2 Marcador de contenido"/>
          <p:cNvSpPr>
            <a:spLocks noGrp="1"/>
          </p:cNvSpPr>
          <p:nvPr>
            <p:ph idx="1"/>
          </p:nvPr>
        </p:nvSpPr>
        <p:spPr/>
        <p:txBody>
          <a:bodyPr/>
          <a:lstStyle/>
          <a:p>
            <a:pPr algn="just"/>
            <a:r>
              <a:rPr lang="es-MX" dirty="0" smtClean="0"/>
              <a:t>El punto principal que se le exige al adolescente se encuentra en su hogar y su familia.</a:t>
            </a:r>
          </a:p>
          <a:p>
            <a:pPr algn="just"/>
            <a:endParaRPr lang="es-MX" dirty="0" smtClean="0"/>
          </a:p>
          <a:p>
            <a:pPr algn="just"/>
            <a:r>
              <a:rPr lang="es-MX" dirty="0" smtClean="0"/>
              <a:t>La familia, como señala </a:t>
            </a:r>
            <a:r>
              <a:rPr lang="es-MX" dirty="0" err="1" smtClean="0"/>
              <a:t>Moulton</a:t>
            </a:r>
            <a:r>
              <a:rPr lang="es-MX" dirty="0" smtClean="0"/>
              <a:t> et al. (1966) le proporciona al niño un sistema socializante en el que se enfrenta a un moldeamiento de conductas disciplinarias y afectivas.</a:t>
            </a:r>
            <a:endParaRPr lang="es-MX"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Percepciones intrafamiliares. </a:t>
            </a:r>
            <a:endParaRPr lang="es-MX" dirty="0"/>
          </a:p>
        </p:txBody>
      </p:sp>
      <p:sp>
        <p:nvSpPr>
          <p:cNvPr id="3" name="2 Marcador de contenido"/>
          <p:cNvSpPr>
            <a:spLocks noGrp="1"/>
          </p:cNvSpPr>
          <p:nvPr>
            <p:ph idx="1"/>
          </p:nvPr>
        </p:nvSpPr>
        <p:spPr/>
        <p:txBody>
          <a:bodyPr/>
          <a:lstStyle/>
          <a:p>
            <a:pPr algn="just"/>
            <a:r>
              <a:rPr lang="es-MX" dirty="0" smtClean="0"/>
              <a:t>Como señala Van der </a:t>
            </a:r>
            <a:r>
              <a:rPr lang="es-MX" dirty="0" err="1" smtClean="0"/>
              <a:t>Veen</a:t>
            </a:r>
            <a:r>
              <a:rPr lang="es-MX" dirty="0" smtClean="0"/>
              <a:t>, </a:t>
            </a:r>
            <a:r>
              <a:rPr lang="es-MX" dirty="0" err="1" smtClean="0"/>
              <a:t>Huebner</a:t>
            </a:r>
            <a:r>
              <a:rPr lang="es-MX" dirty="0" smtClean="0"/>
              <a:t>, </a:t>
            </a:r>
            <a:r>
              <a:rPr lang="es-MX" dirty="0" err="1" smtClean="0"/>
              <a:t>Jargens</a:t>
            </a:r>
            <a:r>
              <a:rPr lang="es-MX" dirty="0" smtClean="0"/>
              <a:t> y Neja (1964), la percepción que tenga una persona de su familia es de gran importancia para el ajuste familiar.</a:t>
            </a:r>
          </a:p>
          <a:p>
            <a:pPr algn="just"/>
            <a:r>
              <a:rPr lang="es-MX" dirty="0" smtClean="0"/>
              <a:t>Cuando ambos padres poseen conceptos ideales acerca de su familia y tratan en verdad de llevarlos en práctica, el ajuste de toda la familia tiende a ser bueno.</a:t>
            </a:r>
            <a:endParaRPr lang="es-MX"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246043"/>
          </a:xfrm>
        </p:spPr>
        <p:txBody>
          <a:bodyPr>
            <a:normAutofit/>
          </a:bodyPr>
          <a:lstStyle/>
          <a:p>
            <a:pPr algn="just"/>
            <a:r>
              <a:rPr lang="es-MX" dirty="0" smtClean="0"/>
              <a:t>Los problemas surgen, cuando los padres perciben a su familia de forma distinta y cuando por alguna razón su conducta en la familia difiere de sus sentimientos e ideales.</a:t>
            </a:r>
          </a:p>
          <a:p>
            <a:pPr algn="just"/>
            <a:endParaRPr lang="es-MX" dirty="0" smtClean="0"/>
          </a:p>
          <a:p>
            <a:pPr algn="just"/>
            <a:r>
              <a:rPr lang="es-MX" dirty="0" err="1" smtClean="0"/>
              <a:t>Lidz</a:t>
            </a:r>
            <a:r>
              <a:rPr lang="es-MX" dirty="0" smtClean="0"/>
              <a:t> (1963),  señala que la estructura dinámica esencial de la familia depende de la habilidad paterna para formar una coalición, mantener fronteras entre las generaciones, y apegarse a los papeles apropiados vinculados al sexo.</a:t>
            </a: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McDonald</a:t>
            </a:r>
            <a:endParaRPr lang="es-MX" dirty="0"/>
          </a:p>
        </p:txBody>
      </p:sp>
      <p:sp>
        <p:nvSpPr>
          <p:cNvPr id="3" name="2 Marcador de contenido"/>
          <p:cNvSpPr>
            <a:spLocks noGrp="1"/>
          </p:cNvSpPr>
          <p:nvPr>
            <p:ph idx="1"/>
          </p:nvPr>
        </p:nvSpPr>
        <p:spPr/>
        <p:txBody>
          <a:bodyPr>
            <a:normAutofit lnSpcReduction="10000"/>
          </a:bodyPr>
          <a:lstStyle/>
          <a:p>
            <a:pPr algn="just">
              <a:buNone/>
            </a:pPr>
            <a:r>
              <a:rPr lang="es-MX" dirty="0" smtClean="0"/>
              <a:t>Los padres de los niños desequilibrados en comparación con los niños normales:</a:t>
            </a:r>
          </a:p>
          <a:p>
            <a:pPr algn="just"/>
            <a:r>
              <a:rPr lang="es-MX" dirty="0" smtClean="0"/>
              <a:t>a) eran más </a:t>
            </a:r>
            <a:r>
              <a:rPr lang="es-MX" dirty="0" err="1" smtClean="0"/>
              <a:t>autorechazantes</a:t>
            </a:r>
            <a:r>
              <a:rPr lang="es-MX" dirty="0" smtClean="0"/>
              <a:t>;</a:t>
            </a:r>
          </a:p>
          <a:p>
            <a:pPr algn="just"/>
            <a:r>
              <a:rPr lang="es-MX" dirty="0" smtClean="0"/>
              <a:t>b) describían con más frecuencia a sus niños como desconfiados, retraídos o dependientes.</a:t>
            </a:r>
          </a:p>
          <a:p>
            <a:pPr algn="just"/>
            <a:r>
              <a:rPr lang="es-MX" dirty="0" smtClean="0"/>
              <a:t>c) con más frecuencia no se identificaban con sus niños.</a:t>
            </a:r>
          </a:p>
          <a:p>
            <a:pPr algn="just"/>
            <a:r>
              <a:rPr lang="es-MX" dirty="0" smtClean="0"/>
              <a:t>d) desvaloraban las personalidades de sus esposas y sus hijos más </a:t>
            </a:r>
            <a:r>
              <a:rPr lang="es-MX" smtClean="0"/>
              <a:t>a menudo. </a:t>
            </a:r>
            <a:endParaRPr lang="es-MX" dirty="0" smtClean="0"/>
          </a:p>
          <a:p>
            <a:pPr algn="just"/>
            <a:endParaRPr lang="es-MX" dirty="0" smtClean="0"/>
          </a:p>
          <a:p>
            <a:pPr algn="just"/>
            <a:endParaRPr lang="es-MX" dirty="0" smtClean="0"/>
          </a:p>
          <a:p>
            <a:pPr>
              <a:buNone/>
            </a:pP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adolescencia.jpg"/>
          <p:cNvPicPr>
            <a:picLocks noChangeAspect="1"/>
          </p:cNvPicPr>
          <p:nvPr/>
        </p:nvPicPr>
        <p:blipFill>
          <a:blip r:embed="rId2" cstate="print"/>
          <a:stretch>
            <a:fillRect/>
          </a:stretch>
        </p:blipFill>
        <p:spPr>
          <a:xfrm>
            <a:off x="2699792" y="2276872"/>
            <a:ext cx="3993981" cy="266788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1 Título"/>
          <p:cNvSpPr>
            <a:spLocks noGrp="1"/>
          </p:cNvSpPr>
          <p:nvPr>
            <p:ph type="title"/>
          </p:nvPr>
        </p:nvSpPr>
        <p:spPr/>
        <p:txBody>
          <a:bodyPr/>
          <a:lstStyle/>
          <a:p>
            <a:r>
              <a:rPr lang="es-MX" dirty="0" smtClean="0"/>
              <a:t>Murphy (1963</a:t>
            </a:r>
            <a:r>
              <a:rPr lang="es-MX" dirty="0" smtClean="0"/>
              <a:t>).</a:t>
            </a:r>
            <a:endParaRPr lang="es-MX" dirty="0"/>
          </a:p>
        </p:txBody>
      </p:sp>
      <p:sp>
        <p:nvSpPr>
          <p:cNvPr id="3" name="2 Marcador de contenido"/>
          <p:cNvSpPr>
            <a:spLocks noGrp="1"/>
          </p:cNvSpPr>
          <p:nvPr>
            <p:ph idx="1"/>
          </p:nvPr>
        </p:nvSpPr>
        <p:spPr/>
        <p:txBody>
          <a:bodyPr/>
          <a:lstStyle/>
          <a:p>
            <a:pPr algn="just"/>
            <a:r>
              <a:rPr lang="es-MX" dirty="0" smtClean="0"/>
              <a:t>Aparece otro ejemplo de la influencia hogareña sobre la vida personal subsecuente de un niño. </a:t>
            </a:r>
          </a:p>
          <a:p>
            <a:pPr algn="just"/>
            <a:r>
              <a:rPr lang="es-MX" dirty="0" err="1" smtClean="0"/>
              <a:t>Debesess</a:t>
            </a:r>
            <a:r>
              <a:rPr lang="es-MX" dirty="0" smtClean="0"/>
              <a:t> (1967), cuando un niño llega a la adolescencia, el hogar ya no es la única influencia como sucedía en la infancia, pero todavía es “apoyo indispensable” para su desarrollo emocional. </a:t>
            </a: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fontScale="92500" lnSpcReduction="10000"/>
          </a:bodyPr>
          <a:lstStyle/>
          <a:p>
            <a:pPr algn="just"/>
            <a:r>
              <a:rPr lang="es-MX" dirty="0" smtClean="0"/>
              <a:t>Hay dos importantes factores  de la vida familiar y social en el hogar que afectan el desarrollo de la personalidad de los niños: las normas hogareñas de discordia y afecto, y la camaradería de aceptación.</a:t>
            </a:r>
          </a:p>
          <a:p>
            <a:pPr algn="just"/>
            <a:r>
              <a:rPr lang="es-MX" dirty="0" smtClean="0"/>
              <a:t>La familia podría educar en las costumbres e ideales de la sociedad y de su propio lugar en esta ya se han hablado de sus propios ideales, mostrando las posiciones familiares que representen al tipo de familia relatando anécdotas familiares, o satisfaciendo y reforzando relaciones con los parientes.</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145435"/>
          </a:xfrm>
        </p:spPr>
        <p:txBody>
          <a:bodyPr>
            <a:normAutofit fontScale="92500"/>
          </a:bodyPr>
          <a:lstStyle/>
          <a:p>
            <a:pPr algn="just"/>
            <a:r>
              <a:rPr lang="es-MX" dirty="0" smtClean="0"/>
              <a:t>Al inculcarle al niño una cierta idea de los principios de la conducta “correcta”, una dificultad a la que se enfrenta la familia radica en que la conducta correcta es una situación o periodo de la vida puede no ser correcta en otras.</a:t>
            </a:r>
          </a:p>
          <a:p>
            <a:pPr algn="just"/>
            <a:r>
              <a:rPr lang="es-MX" dirty="0" err="1" smtClean="0"/>
              <a:t>Ackerman</a:t>
            </a:r>
            <a:r>
              <a:rPr lang="es-MX" dirty="0" smtClean="0"/>
              <a:t> (1962) observa que el adolescente representa irracionalmente “entre sus relaciones </a:t>
            </a:r>
            <a:r>
              <a:rPr lang="es-MX" dirty="0" err="1" smtClean="0"/>
              <a:t>extrafamiliares</a:t>
            </a:r>
            <a:r>
              <a:rPr lang="es-MX" dirty="0" smtClean="0"/>
              <a:t> los conflictos y ansiedades de su familia, en particular los desequilibrios existentes en las relaciones de su padre y madre”. </a:t>
            </a: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Emancipación y dependencia</a:t>
            </a:r>
            <a:endParaRPr lang="es-MX" dirty="0"/>
          </a:p>
        </p:txBody>
      </p:sp>
      <p:sp>
        <p:nvSpPr>
          <p:cNvPr id="3" name="2 Marcador de contenido"/>
          <p:cNvSpPr>
            <a:spLocks noGrp="1"/>
          </p:cNvSpPr>
          <p:nvPr>
            <p:ph idx="1"/>
          </p:nvPr>
        </p:nvSpPr>
        <p:spPr/>
        <p:txBody>
          <a:bodyPr/>
          <a:lstStyle/>
          <a:p>
            <a:pPr algn="just"/>
            <a:r>
              <a:rPr lang="es-MX" dirty="0" smtClean="0"/>
              <a:t>Son aspectos comunes y naturales del periodo de la adolescencia un deseo y a menudo una búsqueda activa de independencia y emancipación.</a:t>
            </a:r>
          </a:p>
          <a:p>
            <a:pPr algn="just"/>
            <a:r>
              <a:rPr lang="es-MX" dirty="0" smtClean="0"/>
              <a:t>Los padres deben tomar algunas decisiones difíciles sobre la forma de cómo manejarán el deseo de la emancipación del adolescente.</a:t>
            </a:r>
          </a:p>
          <a:p>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Para tomar sus decisiones, los padres deben comprender que ellos y sus familias existen en un mundo de transformación y que debido a esto han de adjuntar apropiadamente sus valores y costumbres para satisfacer las demandas del cambio de los tiempos.</a:t>
            </a: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217443"/>
          </a:xfrm>
        </p:spPr>
        <p:txBody>
          <a:bodyPr>
            <a:normAutofit/>
          </a:bodyPr>
          <a:lstStyle/>
          <a:p>
            <a:pPr algn="just"/>
            <a:r>
              <a:rPr lang="es-MX" dirty="0" smtClean="0"/>
              <a:t>La emancipación constituye un problema cuya importancia va más allá de la adolescencia.</a:t>
            </a:r>
          </a:p>
          <a:p>
            <a:pPr algn="just"/>
            <a:r>
              <a:rPr lang="es-MX" dirty="0" smtClean="0"/>
              <a:t>Tarde o temprano el niño dependiente se topa con la frustración de sus necesidades de dependencia, las diferencias sexuales desempeñan un papel importante en la conducta de dependencia. Una dificultad con la búsqueda de independencia, en lo que toca al adolescente, radica en la inconsistencia del proceso global.</a:t>
            </a:r>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Rechazo</a:t>
            </a:r>
            <a:endParaRPr lang="es-MX" dirty="0"/>
          </a:p>
        </p:txBody>
      </p:sp>
      <p:sp>
        <p:nvSpPr>
          <p:cNvPr id="3" name="2 Marcador de contenido"/>
          <p:cNvSpPr>
            <a:spLocks noGrp="1"/>
          </p:cNvSpPr>
          <p:nvPr>
            <p:ph idx="1"/>
          </p:nvPr>
        </p:nvSpPr>
        <p:spPr/>
        <p:txBody>
          <a:bodyPr/>
          <a:lstStyle/>
          <a:p>
            <a:pPr algn="just"/>
            <a:r>
              <a:rPr lang="es-MX" dirty="0" smtClean="0"/>
              <a:t>El término de la respuesta de agresión o de huída que provoca en el adolescente, uno de los tipos más serios de actitud paterna es el rechazo. </a:t>
            </a:r>
          </a:p>
          <a:p>
            <a:pPr algn="just"/>
            <a:r>
              <a:rPr lang="es-MX" dirty="0" smtClean="0"/>
              <a:t>Se han propuesto muchas hipótesis distintas para explicar el rechazo paterno, la mayoría de ellas establecidas con firmezas sobre una base muy emocional.</a:t>
            </a:r>
            <a:endParaRPr lang="es-MX"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FF80C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4378</TotalTime>
  <Words>1216</Words>
  <Application>Microsoft Office PowerPoint</Application>
  <PresentationFormat>Presentación en pantalla (4:3)</PresentationFormat>
  <Paragraphs>60</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Actitudes y relaciones familiares</vt:lpstr>
      <vt:lpstr>La función psicológica del hogar.</vt:lpstr>
      <vt:lpstr>Murphy (1963).</vt:lpstr>
      <vt:lpstr>Diapositiva 4</vt:lpstr>
      <vt:lpstr>Diapositiva 5</vt:lpstr>
      <vt:lpstr>Emancipación y dependencia</vt:lpstr>
      <vt:lpstr>Diapositiva 7</vt:lpstr>
      <vt:lpstr>Diapositiva 8</vt:lpstr>
      <vt:lpstr>Rechazo</vt:lpstr>
      <vt:lpstr>Schuman , Shoemaker y Moelis (1962)</vt:lpstr>
      <vt:lpstr>Musen et al (1963)</vt:lpstr>
      <vt:lpstr>Indulgencia exagerada</vt:lpstr>
      <vt:lpstr>Diapositiva 13</vt:lpstr>
      <vt:lpstr>El clima psicológico en el hogar</vt:lpstr>
      <vt:lpstr>Balwin, Kslhorn y Breese (1945)</vt:lpstr>
      <vt:lpstr>Diapositiva 16</vt:lpstr>
      <vt:lpstr>Diapositiva 17</vt:lpstr>
      <vt:lpstr>Los papeles relativos de la madre y el padre.</vt:lpstr>
      <vt:lpstr>Alcorn (1962)</vt:lpstr>
      <vt:lpstr>Percepciones intrafamiliares. </vt:lpstr>
      <vt:lpstr>Diapositiva 21</vt:lpstr>
      <vt:lpstr>McDonald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Actitudes y relaciones familiares</dc:title>
  <dc:creator>Vale</dc:creator>
  <cp:lastModifiedBy>Vale</cp:lastModifiedBy>
  <cp:revision>46</cp:revision>
  <dcterms:created xsi:type="dcterms:W3CDTF">2013-12-05T18:11:02Z</dcterms:created>
  <dcterms:modified xsi:type="dcterms:W3CDTF">2014-01-18T23:41:36Z</dcterms:modified>
</cp:coreProperties>
</file>